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3"/>
    <p:sldId id="258" r:id="rId4"/>
    <p:sldId id="260" r:id="rId5"/>
    <p:sldId id="267" r:id="rId6"/>
    <p:sldId id="261" r:id="rId7"/>
    <p:sldId id="257" r:id="rId8"/>
    <p:sldId id="263" r:id="rId9"/>
    <p:sldId id="266" r:id="rId10"/>
    <p:sldId id="265" r:id="rId11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22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2052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53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8575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049" name="标题 3073"/>
          <p:cNvSpPr>
            <a:spLocks noGrp="1"/>
          </p:cNvSpPr>
          <p:nvPr>
            <p:ph type="ctrTitle"/>
          </p:nvPr>
        </p:nvSpPr>
        <p:spPr>
          <a:xfrm>
            <a:off x="1371600" y="1678940"/>
            <a:ext cx="5962650" cy="1649413"/>
          </a:xfrm>
        </p:spPr>
        <p:txBody>
          <a:bodyPr anchor="ctr"/>
          <a:p>
            <a:pPr defTabSz="914400">
              <a:buClrTx/>
              <a:buSzTx/>
              <a:buFontTx/>
            </a:pPr>
            <a:r>
              <a:rPr lang="zh-CN" altLang="en-US" sz="4000" kern="1200" baseline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写在开头的话</a:t>
            </a:r>
            <a:r>
              <a:rPr lang="zh-CN" altLang="en-US" sz="4400" kern="1200" baseline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  </a:t>
            </a:r>
            <a:r>
              <a:rPr lang="zh-CN" altLang="en-US" sz="4400" kern="1200" baseline="0">
                <a:latin typeface="+mj-lt"/>
                <a:ea typeface="+mj-ea"/>
                <a:cs typeface="+mj-cs"/>
              </a:rPr>
              <a:t>                                                                                    </a:t>
            </a:r>
            <a:r>
              <a:rPr lang="en-US" altLang="zh-CN" sz="4400" kern="1200" baseline="0">
                <a:latin typeface="+mj-lt"/>
                <a:ea typeface="+mj-ea"/>
                <a:cs typeface="+mj-cs"/>
              </a:rPr>
              <a:t> </a:t>
            </a:r>
            <a:endParaRPr lang="en-US" altLang="zh-CN" sz="4400" kern="1200" baseline="0">
              <a:latin typeface="+mj-lt"/>
              <a:ea typeface="+mj-ea"/>
              <a:cs typeface="+mj-cs"/>
            </a:endParaRPr>
          </a:p>
        </p:txBody>
      </p:sp>
      <p:sp>
        <p:nvSpPr>
          <p:cNvPr id="2050" name="副标题 3074"/>
          <p:cNvSpPr>
            <a:spLocks noGrp="1"/>
          </p:cNvSpPr>
          <p:nvPr>
            <p:ph type="subTitle" idx="1"/>
          </p:nvPr>
        </p:nvSpPr>
        <p:spPr>
          <a:xfrm>
            <a:off x="1371600" y="3681095"/>
            <a:ext cx="6400800" cy="2334895"/>
          </a:xfrm>
        </p:spPr>
        <p:txBody>
          <a:bodyPr anchor="t"/>
          <a:p>
            <a:pPr defTabSz="914400">
              <a:buClrTx/>
              <a:buSzTx/>
              <a:buFontTx/>
            </a:pPr>
            <a:endParaRPr lang="zh-CN" altLang="zh-CN" sz="2400" kern="1200" baseline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endParaRPr lang="zh-CN" altLang="zh-CN" sz="2400" kern="1200" baseline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endParaRPr lang="zh-CN" altLang="zh-CN" sz="2400" kern="1200" baseline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zh-CN" altLang="zh-CN"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我叫龚俊</a:t>
            </a:r>
            <a:r>
              <a:rPr lang="zh-CN" altLang="en-US"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，很高兴能够认识老师和学长。我对于之前的自我介绍还不满意，所以请允许我再来一次自我介绍。</a:t>
            </a:r>
            <a:endParaRPr lang="zh-CN" altLang="en-US" sz="2400" kern="1200" baseline="0">
              <a:latin typeface="+mn-lt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zh-CN" altLang="en-US" sz="2400" kern="1200" baseline="0">
                <a:latin typeface="+mn-lt"/>
                <a:ea typeface="+mn-ea"/>
                <a:cs typeface="+mn-cs"/>
              </a:rPr>
              <a:t>     </a:t>
            </a:r>
            <a:endParaRPr lang="zh-CN" altLang="en-US" sz="2400" kern="1200" baseline="0"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>
                                            <p:txEl>
                                              <p:charRg st="0" end="4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050">
                                            <p:txEl>
                                              <p:charRg st="0" end="4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3" descr="&amp;pky743276178&amp;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30212" y="-442912"/>
            <a:ext cx="10004425" cy="71723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098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5763" y="382588"/>
            <a:ext cx="8229600" cy="5853112"/>
          </a:xfrm>
        </p:spPr>
        <p:txBody>
          <a:bodyPr anchor="t"/>
          <a:p>
            <a:pPr>
              <a:buClrTx/>
              <a:buSzTx/>
              <a:buFontTx/>
            </a:pPr>
            <a:r>
              <a:rPr lang="zh-CN" altLang="en-US"/>
              <a:t>我今年</a:t>
            </a:r>
            <a:r>
              <a:rPr lang="en-US" altLang="zh-CN"/>
              <a:t>18</a:t>
            </a:r>
            <a:r>
              <a:rPr lang="zh-CN" altLang="en-US"/>
              <a:t>（废话），爱好有乒乓球，羽毛球，自行车，打游戏等（非常菜，以后尽量不打游戏）</a:t>
            </a:r>
            <a:endParaRPr lang="zh-CN" altLang="en-US"/>
          </a:p>
          <a:p>
            <a:pPr>
              <a:buClrTx/>
              <a:buSzTx/>
              <a:buFontTx/>
            </a:pPr>
            <a:r>
              <a:rPr lang="zh-CN" altLang="en-US"/>
              <a:t>如果说我热爱学习，那是不可能的，因为人的本能就是想享乐（ヽ（´ー｀）┌）</a:t>
            </a:r>
            <a:endParaRPr lang="zh-CN" altLang="en-US"/>
          </a:p>
          <a:p>
            <a:pPr>
              <a:buClrTx/>
              <a:buSzTx/>
              <a:buFontTx/>
            </a:pPr>
            <a:r>
              <a:rPr lang="zh-CN" altLang="en-US">
                <a:solidFill>
                  <a:srgbClr val="FF0000"/>
                </a:solidFill>
              </a:rPr>
              <a:t>但是！</a:t>
            </a:r>
            <a:r>
              <a:rPr lang="zh-CN" altLang="en-US"/>
              <a:t>  </a:t>
            </a:r>
            <a:endParaRPr lang="zh-CN" altLang="en-US"/>
          </a:p>
          <a:p>
            <a:pPr>
              <a:buClrTx/>
              <a:buSzTx/>
              <a:buFontTx/>
            </a:pPr>
            <a:r>
              <a:rPr lang="zh-CN" altLang="en-US"/>
              <a:t> 理智告诉我不能这样做，否则会被社会淘汰，我所能做的就是克制自己为未来的发展去学习，否则我也不会做这个了是吧？这就是您说的自制吧，可能会有点累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0" end="4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44" end="8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81" end="8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charRg st="81" end="8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87" end="1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charRg st="87" end="15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/>
              <a:t>第一周的感想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t"/>
          <a:p>
            <a:r>
              <a:rPr lang="zh-CN" altLang="en-US"/>
              <a:t>毕竟是正式上课的第一周，心中肯定带着许多的激动，每到一节新的课都会觉得很有意思。</a:t>
            </a:r>
            <a:endParaRPr lang="zh-CN" altLang="en-US"/>
          </a:p>
          <a:p>
            <a:r>
              <a:rPr lang="zh-CN" altLang="en-US">
                <a:solidFill>
                  <a:srgbClr val="C00000"/>
                </a:solidFill>
              </a:rPr>
              <a:t>然而令我影响最深的还是</a:t>
            </a:r>
            <a:r>
              <a:rPr lang="en-US" altLang="zh-CN">
                <a:solidFill>
                  <a:srgbClr val="C00000"/>
                </a:solidFill>
              </a:rPr>
              <a:t>——</a:t>
            </a:r>
            <a:r>
              <a:rPr lang="zh-CN" altLang="en-US">
                <a:solidFill>
                  <a:srgbClr val="C00000"/>
                </a:solidFill>
              </a:rPr>
              <a:t>每节课都要建群。。。。</a:t>
            </a:r>
            <a:endParaRPr lang="zh-CN" altLang="en-US">
              <a:solidFill>
                <a:srgbClr val="C00000"/>
              </a:solidFill>
            </a:endParaRPr>
          </a:p>
          <a:p>
            <a:r>
              <a:rPr lang="zh-CN" altLang="en-US"/>
              <a:t>其实我真的不清楚这个第一周的</a:t>
            </a:r>
            <a:r>
              <a:rPr lang="en-US" altLang="zh-CN"/>
              <a:t>ppt</a:t>
            </a:r>
            <a:r>
              <a:rPr lang="zh-CN" altLang="en-US"/>
              <a:t>该做些什么，那就谈谈我看视频的一些想法吧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0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charRg st="0" end="4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41" end="6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charRg st="41" end="6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66" end="10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charRg st="66" end="10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内容占位符 3" descr="tmp_21e7bf51d5f2eb1e32492e9ea9b915c71dab175e81a868e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3663" y="31750"/>
            <a:ext cx="6256337" cy="6608763"/>
          </a:xfr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07890" y="-305435"/>
            <a:ext cx="4363085" cy="5711825"/>
          </a:xfrm>
        </p:spPr>
        <p:txBody>
          <a:bodyPr/>
          <a:p>
            <a:pPr fontAlgn="base"/>
            <a:br>
              <a:rPr lang="zh-CN" altLang="en-US" sz="3200"/>
            </a:br>
            <a:r>
              <a:rPr lang="zh-CN" altLang="en-US" sz="3200" strike="noStrike" noProof="1"/>
              <a:t>首先，看到</a:t>
            </a:r>
            <a:r>
              <a:rPr lang="en-US" altLang="zh-CN" sz="3200" strike="noStrike" noProof="1"/>
              <a:t>“</a:t>
            </a:r>
            <a:r>
              <a:rPr lang="zh-CN" altLang="en-US" sz="3200" strike="noStrike" noProof="1"/>
              <a:t>计算概论</a:t>
            </a:r>
            <a:r>
              <a:rPr lang="en-US" altLang="zh-CN" sz="3200" strike="noStrike" noProof="1"/>
              <a:t>”</a:t>
            </a:r>
            <a:r>
              <a:rPr lang="zh-CN" altLang="en-US" sz="3200" strike="noStrike" noProof="1"/>
              <a:t>这个词，我下意识觉得很深奥</a:t>
            </a:r>
            <a:r>
              <a:rPr lang="zh-CN" altLang="en-US" sz="3200" strike="noStrike" noProof="1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  <a:t>(一。一;;）</a:t>
            </a:r>
            <a:br>
              <a:rPr lang="zh-CN" altLang="en-US" sz="320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</a:br>
            <a:br>
              <a:rPr lang="zh-CN" altLang="en-US" sz="320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</a:br>
            <a:br>
              <a:rPr lang="zh-CN" altLang="en-US" sz="320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</a:br>
            <a:br>
              <a:rPr lang="zh-CN" altLang="en-US" sz="320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</a:br>
            <a:br>
              <a:rPr lang="zh-CN" altLang="en-US" sz="320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</a:br>
            <a:br>
              <a:rPr lang="zh-CN" altLang="en-US" sz="320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</a:br>
            <a:r>
              <a:rPr lang="zh-CN" altLang="en-US" sz="3200" strike="noStrike" noProof="1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  <a:t>          </a:t>
            </a:r>
            <a:r>
              <a:rPr lang="zh-CN" altLang="en-US" sz="3200" strike="noStrike" noProof="1">
                <a:solidFill>
                  <a:schemeClr val="accent2">
                    <a:lumMod val="60000"/>
                    <a:lumOff val="40000"/>
                  </a:schemeClr>
                </a:solidFill>
              </a:rPr>
              <a:t>然后。。。</a:t>
            </a:r>
            <a:br>
              <a:rPr lang="zh-CN" altLang="en-US" sz="320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</a:br>
            <a:r>
              <a:rPr lang="zh-CN" altLang="en-US" sz="3200" strike="noStrike" noProof="1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  <a:t>              </a:t>
            </a:r>
            <a:br>
              <a:rPr lang="zh-CN" altLang="en-US" sz="320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</a:br>
            <a:endParaRPr lang="zh-CN" altLang="en-US" sz="3200" strike="noStrike" noProof="1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  <a:latin typeface="华文隶书" panose="02010800040101010101" charset="-122"/>
              <a:ea typeface="华文隶书" panose="0201080004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69850"/>
            <a:ext cx="7924800" cy="1662113"/>
          </a:xfrm>
        </p:spPr>
        <p:txBody>
          <a:bodyPr anchor="ctr"/>
          <a:p>
            <a:r>
              <a:rPr lang="zh-CN" altLang="en-US" sz="2400"/>
              <a:t>吾以为，这个课一上来就会讲一大堆的知识点，没想到却会从历史和概念谈起，非常的人性化！</a:t>
            </a:r>
            <a:endParaRPr lang="zh-CN" altLang="en-US" sz="2400"/>
          </a:p>
        </p:txBody>
      </p:sp>
      <p:pic>
        <p:nvPicPr>
          <p:cNvPr id="7171" name="内容占位符 3" descr="tmp_a0925ca2de2a3d80c825c20f394f5123c4ad8e74f742ed7c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938" y="2720975"/>
            <a:ext cx="8283575" cy="4084638"/>
          </a:xfrm>
        </p:spPr>
      </p:pic>
      <p:sp>
        <p:nvSpPr>
          <p:cNvPr id="6" name="文本框 5"/>
          <p:cNvSpPr txBox="1"/>
          <p:nvPr/>
        </p:nvSpPr>
        <p:spPr>
          <a:xfrm>
            <a:off x="520700" y="1843088"/>
            <a:ext cx="8405813" cy="644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360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      </a:t>
            </a:r>
            <a:r>
              <a:rPr lang="zh-CN" altLang="en-US" sz="3600">
                <a:solidFill>
                  <a:srgbClr val="C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计算机的历史，太伟大了！</a:t>
            </a:r>
            <a:endParaRPr lang="zh-CN" altLang="en-US" sz="3600">
              <a:solidFill>
                <a:srgbClr val="C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charRg st="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charRg st="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3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 sz="2800"/>
              <a:t>虽然不知道这么大的数字是什么概念，不过好像很厉害的样子！！！</a:t>
            </a:r>
            <a:endParaRPr lang="zh-CN" altLang="en-US" sz="2800"/>
          </a:p>
        </p:txBody>
      </p:sp>
      <p:pic>
        <p:nvPicPr>
          <p:cNvPr id="8194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52450" y="1590675"/>
            <a:ext cx="8039100" cy="4525963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07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7" name="标题 1"/>
          <p:cNvSpPr>
            <a:spLocks noGrp="1"/>
          </p:cNvSpPr>
          <p:nvPr>
            <p:ph type="title"/>
          </p:nvPr>
        </p:nvSpPr>
        <p:spPr>
          <a:xfrm>
            <a:off x="327025" y="274638"/>
            <a:ext cx="8229600" cy="1143000"/>
          </a:xfrm>
        </p:spPr>
        <p:txBody>
          <a:bodyPr anchor="ctr"/>
          <a:p>
            <a:r>
              <a:rPr lang="zh-CN" altLang="en-US"/>
              <a:t>当代计算机主要工作原理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56175" y="1509713"/>
            <a:ext cx="4032250" cy="4525962"/>
          </a:xfrm>
        </p:spPr>
        <p:txBody>
          <a:bodyPr anchor="t"/>
          <a:p>
            <a:pPr>
              <a:buClrTx/>
              <a:buSzTx/>
              <a:buFontTx/>
            </a:pPr>
            <a:endParaRPr lang="en-US" altLang="zh-CN" sz="2000"/>
          </a:p>
          <a:p>
            <a:pPr>
              <a:buClrTx/>
              <a:buSzTx/>
              <a:buFontTx/>
            </a:pPr>
            <a:r>
              <a:rPr lang="en-US" altLang="zh-CN" sz="2000"/>
              <a:t>John von Neumann</a:t>
            </a:r>
            <a:r>
              <a:rPr lang="zh-CN" altLang="en-US" sz="2000"/>
              <a:t>所设计的存储程序计算机</a:t>
            </a:r>
            <a:r>
              <a:rPr lang="en-US" altLang="zh-CN" sz="2000"/>
              <a:t>EDVAC</a:t>
            </a:r>
            <a:r>
              <a:rPr lang="zh-CN" altLang="en-US" sz="2000"/>
              <a:t>竟是现代所有计算机的原型和范本，这个范本已经用了七十多年了</a:t>
            </a:r>
            <a:endParaRPr lang="zh-CN" altLang="en-US" sz="2000"/>
          </a:p>
          <a:p>
            <a:pPr>
              <a:buClrTx/>
              <a:buSzTx/>
              <a:buFontTx/>
            </a:pPr>
            <a:endParaRPr lang="zh-CN" altLang="en-US" sz="2000"/>
          </a:p>
          <a:p>
            <a:pPr>
              <a:buClrTx/>
              <a:buSzTx/>
              <a:buFontTx/>
            </a:pPr>
            <a:r>
              <a:rPr lang="zh-CN" altLang="en-US" sz="2000"/>
              <a:t>原以为复杂无比的计算机，在这样的简图图下让人非常容易理解：不同的部位负责不同的功能工作效率自然也就提升了啊。</a:t>
            </a:r>
            <a:endParaRPr lang="zh-CN" altLang="en-US" sz="2000"/>
          </a:p>
        </p:txBody>
      </p:sp>
      <p:pic>
        <p:nvPicPr>
          <p:cNvPr id="9219" name="内容占位符 4" descr="tmp_9275cf2a4aaacc4f2b3ed448995af72946ead02dd3a164bb"/>
          <p:cNvPicPr>
            <a:picLocks noGrp="1"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1750" y="1417638"/>
            <a:ext cx="4989513" cy="4710112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1" end="6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charRg st="1" end="6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charRg st="1" end="6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64" end="1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charRg st="64" end="1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charRg st="64" end="1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标题 3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7987" cy="169863"/>
          </a:xfrm>
        </p:spPr>
        <p:txBody>
          <a:bodyPr anchor="b"/>
          <a:p>
            <a:pPr defTabSz="914400"/>
            <a:endParaRPr lang="zh-CN" altLang="en-US" kern="1200" baseline="0">
              <a:latin typeface="+mj-lt"/>
              <a:ea typeface="+mj-ea"/>
              <a:cs typeface="+mj-cs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2"/>
          </p:nvPr>
        </p:nvSpPr>
        <p:spPr>
          <a:xfrm>
            <a:off x="630238" y="822325"/>
            <a:ext cx="2947987" cy="5046663"/>
          </a:xfrm>
        </p:spPr>
        <p:txBody>
          <a:bodyPr anchor="t"/>
          <a:p>
            <a:pPr defTabSz="914400">
              <a:buClrTx/>
              <a:buSzTx/>
              <a:buFontTx/>
            </a:pPr>
            <a:r>
              <a:rPr lang="zh-CN" altLang="en-US" sz="2000" kern="1200" baseline="0">
                <a:latin typeface="+mn-lt"/>
                <a:ea typeface="+mn-ea"/>
                <a:cs typeface="+mn-cs"/>
              </a:rPr>
              <a:t>看到这里的时候，课程就进入了我们当前所要了解的</a:t>
            </a:r>
            <a:r>
              <a:rPr lang="en-US" altLang="zh-CN" sz="2000" kern="1200" baseline="0">
                <a:latin typeface="+mn-lt"/>
                <a:ea typeface="+mn-ea"/>
                <a:cs typeface="+mn-cs"/>
              </a:rPr>
              <a:t>C</a:t>
            </a:r>
            <a:r>
              <a:rPr lang="zh-CN" altLang="en-US" sz="2000" kern="1200" baseline="0">
                <a:latin typeface="+mn-lt"/>
                <a:ea typeface="+mn-ea"/>
                <a:cs typeface="+mn-cs"/>
              </a:rPr>
              <a:t>语言内容了，由于我之前从没有学过，自然这些于我而言都是新的概念</a:t>
            </a:r>
            <a:endParaRPr lang="zh-CN" altLang="en-US" sz="2000" kern="1200" baseline="0">
              <a:latin typeface="+mn-lt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endParaRPr lang="zh-CN" altLang="en-US" sz="2000" kern="1200" baseline="0">
              <a:latin typeface="+mn-lt"/>
              <a:ea typeface="+mn-ea"/>
              <a:cs typeface="+mn-cs"/>
            </a:endParaRPr>
          </a:p>
          <a:p>
            <a:pPr defTabSz="914400">
              <a:buClrTx/>
              <a:buSzTx/>
              <a:buFontTx/>
            </a:pPr>
            <a:r>
              <a:rPr lang="zh-CN" altLang="en-US" sz="2000" kern="1200" baseline="0">
                <a:latin typeface="+mn-lt"/>
                <a:ea typeface="+mn-ea"/>
                <a:cs typeface="+mn-cs"/>
              </a:rPr>
              <a:t>虽然刚开始看起来不太难。。。。</a:t>
            </a:r>
            <a:endParaRPr lang="zh-CN" altLang="en-US" sz="2000" kern="1200" baseline="0">
              <a:latin typeface="+mn-lt"/>
              <a:ea typeface="+mn-ea"/>
              <a:cs typeface="+mn-cs"/>
            </a:endParaRPr>
          </a:p>
        </p:txBody>
      </p:sp>
      <p:pic>
        <p:nvPicPr>
          <p:cNvPr id="10243" name="内容占位符 6" descr="tmp_cef5adf4d8652f36c3a4bb40f0094a9e2260d7a04e4c7daa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48075" y="457200"/>
            <a:ext cx="5505450" cy="3095625"/>
          </a:xfrm>
        </p:spPr>
      </p:pic>
      <p:pic>
        <p:nvPicPr>
          <p:cNvPr id="10244" name="图片 7" descr="tmp_f5daa5e4e8200b87b57713deaed06db8feb288248e8858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075" y="3552825"/>
            <a:ext cx="5505450" cy="306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5" name="图片 8" descr="tmp_82c7775cc4a9ee507dd08cbdff70102e02dc831a681c81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00" y="4470400"/>
            <a:ext cx="1541463" cy="19462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charRg st="0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charRg st="0" end="5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charRg st="57" end="7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charRg st="57" end="7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1266" name="标题 1"/>
          <p:cNvSpPr>
            <a:spLocks noGrp="1"/>
          </p:cNvSpPr>
          <p:nvPr>
            <p:ph type="title"/>
          </p:nvPr>
        </p:nvSpPr>
        <p:spPr/>
        <p:txBody>
          <a:bodyPr anchor="ctr"/>
          <a:p>
            <a:r>
              <a:rPr lang="zh-CN" altLang="en-US">
                <a:latin typeface="华文隶书" panose="02010800040101010101" charset="-122"/>
                <a:ea typeface="华文隶书" panose="02010800040101010101" charset="-122"/>
              </a:rPr>
              <a:t>第一周总结时间</a:t>
            </a:r>
            <a:endParaRPr lang="zh-CN" altLang="en-US">
              <a:latin typeface="华文隶书" panose="02010800040101010101" charset="-122"/>
              <a:ea typeface="华文隶书" panose="02010800040101010101" charset="-122"/>
            </a:endParaRPr>
          </a:p>
        </p:txBody>
      </p:sp>
      <p:pic>
        <p:nvPicPr>
          <p:cNvPr id="11267" name="内容占位符 3" descr="tmp_9e0f9923bb211ffd4ff5be4d78bc90de253cd8a34d7285935dc26d70a25a14d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65938" y="-11112"/>
            <a:ext cx="2286000" cy="1714500"/>
          </a:xfrm>
        </p:spPr>
      </p:pic>
      <p:sp>
        <p:nvSpPr>
          <p:cNvPr id="11268" name="文本框 7"/>
          <p:cNvSpPr txBox="1"/>
          <p:nvPr/>
        </p:nvSpPr>
        <p:spPr>
          <a:xfrm>
            <a:off x="873125" y="936625"/>
            <a:ext cx="5824538" cy="60928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endParaRPr lang="zh-CN" altLang="en-US" sz="2400">
              <a:latin typeface="华文琥珀" panose="02010800040101010101" charset="-122"/>
              <a:ea typeface="华文琥珀" panose="02010800040101010101" charset="-122"/>
            </a:endParaRPr>
          </a:p>
          <a:p>
            <a:endParaRPr lang="zh-CN" altLang="en-US" sz="2400">
              <a:latin typeface="华文琥珀" panose="02010800040101010101" charset="-122"/>
              <a:ea typeface="华文琥珀" panose="020108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时光飞逝，一周转眼就过去了，感觉学习和生活的确和以前的高中都有很大的不同</a:t>
            </a:r>
            <a:r>
              <a:rPr lang="en-US" altLang="zh-CN" sz="2400">
                <a:latin typeface="华文中宋" panose="02010600040101010101" charset="-122"/>
                <a:ea typeface="华文中宋" panose="02010600040101010101" charset="-122"/>
              </a:rPr>
              <a:t>=-=</a:t>
            </a:r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，但适应地还不错。</a:t>
            </a:r>
            <a:endParaRPr lang="en-US" altLang="zh-CN" sz="240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总的来说，这是一个好的开端。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r>
              <a:rPr lang="zh-CN" altLang="en-US" sz="2400">
                <a:latin typeface="华文中宋" panose="02010600040101010101" charset="-122"/>
                <a:ea typeface="华文中宋" panose="02010600040101010101" charset="-122"/>
              </a:rPr>
              <a:t>这几乎是我第一次做这个，有什么不好的地方还请谅解，相信以后我会做的越来越好！</a:t>
            </a:r>
            <a:endParaRPr lang="zh-CN" altLang="en-US" sz="2400">
              <a:latin typeface="华文中宋" panose="02010600040101010101" charset="-122"/>
              <a:ea typeface="华文中宋" panose="02010600040101010101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charRg st="4" end="5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268">
                                            <p:txEl>
                                              <p:charRg st="4" end="5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268">
                                            <p:txEl>
                                              <p:charRg st="4" end="5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charRg st="53" end="6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268">
                                            <p:txEl>
                                              <p:charRg st="53" end="6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268">
                                            <p:txEl>
                                              <p:charRg st="53" end="6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charRg st="68" end="10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68">
                                            <p:txEl>
                                              <p:charRg st="68" end="10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68">
                                            <p:txEl>
                                              <p:charRg st="68" end="10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874</Words>
  <Application>WPS 演示</Application>
  <PresentationFormat/>
  <Paragraphs>55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宋体</vt:lpstr>
      <vt:lpstr>Wingdings</vt:lpstr>
      <vt:lpstr>华文隶书</vt:lpstr>
      <vt:lpstr>华文琥珀</vt:lpstr>
      <vt:lpstr>华文中宋</vt:lpstr>
      <vt:lpstr>微软雅黑</vt:lpstr>
      <vt:lpstr>Arial Unicode MS</vt:lpstr>
      <vt:lpstr>Calibri</vt:lpstr>
      <vt:lpstr>默认设计模板</vt:lpstr>
      <vt:lpstr>写在开头的话                                                                                       </vt:lpstr>
      <vt:lpstr>PowerPoint 演示文稿</vt:lpstr>
      <vt:lpstr>第一周的感想</vt:lpstr>
      <vt:lpstr> 首先，看到“计算概论”这个词，我下意识觉得很深奥(一。一;;）                然后。。。                </vt:lpstr>
      <vt:lpstr>吾以为，这个课一上来就会讲一大堆的知识点，没想到却会从历史和概念谈起，非常的人性化！</vt:lpstr>
      <vt:lpstr>虽然不知道这么大的数字是什么概念，不过好像很厉害的样子！！！</vt:lpstr>
      <vt:lpstr>当代计算机主要工作原理</vt:lpstr>
      <vt:lpstr>PowerPoint 演示文稿</vt:lpstr>
      <vt:lpstr>第一周总结时间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                                                                           </dc:title>
  <dc:creator>哦哦哦</dc:creator>
  <cp:lastModifiedBy>哦哦哦</cp:lastModifiedBy>
  <cp:revision>13</cp:revision>
  <dcterms:created xsi:type="dcterms:W3CDTF">2019-10-09T12:41:00Z</dcterms:created>
  <dcterms:modified xsi:type="dcterms:W3CDTF">2019-10-11T09:30:06Z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